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2.png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2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6.m4a"/><Relationship Id="rId7" Type="http://schemas.openxmlformats.org/officeDocument/2006/relationships/image" Target="../media/image6.jpeg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1.gif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7175"/>
            <a:ext cx="9144000" cy="325278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Projekt Schrittmotor mit Siebensegmentanzeige und analoger Geschwindigkeitsvorgabe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Multifunctionshield + </a:t>
            </a:r>
            <a:r>
              <a:rPr lang="de-DE" dirty="0" err="1" smtClean="0"/>
              <a:t>Schrittmotorshield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97"/>
    </mc:Choice>
    <mc:Fallback>
      <p:transition spd="slow" advTm="8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73" name="Textfeld 172"/>
          <p:cNvSpPr txBox="1"/>
          <p:nvPr/>
        </p:nvSpPr>
        <p:spPr>
          <a:xfrm>
            <a:off x="0" y="5694236"/>
            <a:ext cx="44061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</a:t>
            </a:r>
          </a:p>
          <a:p>
            <a:r>
              <a:rPr lang="de-DE" sz="3200" dirty="0" smtClean="0">
                <a:solidFill>
                  <a:srgbClr val="FF0000"/>
                </a:solidFill>
              </a:rPr>
              <a:t>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675503" y="922638"/>
            <a:ext cx="2956331" cy="2832401"/>
          </a:xfrm>
          <a:prstGeom prst="borderCallout1">
            <a:avLst>
              <a:gd name="adj1" fmla="val 100565"/>
              <a:gd name="adj2" fmla="val 52490"/>
              <a:gd name="adj3" fmla="val 115123"/>
              <a:gd name="adj4" fmla="val 7362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HAL_ADC_GetValue</a:t>
            </a:r>
            <a:r>
              <a:rPr lang="de-DE" sz="2400" dirty="0" smtClean="0">
                <a:solidFill>
                  <a:srgbClr val="FF0000"/>
                </a:solidFill>
              </a:rPr>
              <a:t> speichert den </a:t>
            </a:r>
            <a:r>
              <a:rPr lang="de-DE" sz="2400" dirty="0">
                <a:solidFill>
                  <a:srgbClr val="FF0000"/>
                </a:solidFill>
              </a:rPr>
              <a:t>E</a:t>
            </a:r>
            <a:r>
              <a:rPr lang="de-DE" sz="2400" dirty="0" smtClean="0">
                <a:solidFill>
                  <a:srgbClr val="FF0000"/>
                </a:solidFill>
              </a:rPr>
              <a:t>instellwert in R0 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verwenden aber R5 als Geschwindigkeits-variabel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145" y="814387"/>
            <a:ext cx="8096250" cy="466137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613188" y="4604951"/>
            <a:ext cx="6458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 smtClean="0">
                <a:solidFill>
                  <a:srgbClr val="FF0000"/>
                </a:solidFill>
              </a:rPr>
              <a:t>mov</a:t>
            </a:r>
            <a:r>
              <a:rPr lang="de-DE" sz="2400" b="1" dirty="0" smtClean="0">
                <a:solidFill>
                  <a:srgbClr val="FF0000"/>
                </a:solidFill>
              </a:rPr>
              <a:t>	       R5,R0      //Geschwindigkeit in R5 </a:t>
            </a:r>
            <a:endParaRPr lang="de-DE" sz="2400" b="1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02214" y="3887472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2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24"/>
    </mc:Choice>
    <mc:Fallback>
      <p:transition spd="slow" advTm="22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0538" y="3987759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85"/>
    </mc:Choice>
    <mc:Fallback>
      <p:transition spd="slow" advTm="5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382137" y="2101755"/>
            <a:ext cx="3780430" cy="1142647"/>
          </a:xfrm>
          <a:prstGeom prst="rect">
            <a:avLst/>
          </a:prstGeom>
          <a:solidFill>
            <a:srgbClr val="FFFF00"/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10" name="Google Shape;569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08244" y="3122345"/>
            <a:ext cx="2585912" cy="359974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Legende mit Linie 1 10"/>
          <p:cNvSpPr/>
          <p:nvPr/>
        </p:nvSpPr>
        <p:spPr>
          <a:xfrm>
            <a:off x="8699500" y="1350838"/>
            <a:ext cx="3276600" cy="1001455"/>
          </a:xfrm>
          <a:prstGeom prst="borderCallout1">
            <a:avLst>
              <a:gd name="adj1" fmla="val 102363"/>
              <a:gd name="adj2" fmla="val 30378"/>
              <a:gd name="adj3" fmla="val 171838"/>
              <a:gd name="adj4" fmla="val 25082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benötigen das Multifunctionshield.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51702" y="5780010"/>
            <a:ext cx="7221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478974" y="4026090"/>
            <a:ext cx="668740" cy="43672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4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03"/>
    </mc:Choice>
    <mc:Fallback>
      <p:transition spd="slow" advTm="12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382137" y="2101755"/>
            <a:ext cx="3780430" cy="1142647"/>
          </a:xfrm>
          <a:prstGeom prst="rect">
            <a:avLst/>
          </a:prstGeom>
          <a:solidFill>
            <a:srgbClr val="FFFF00"/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10" name="Google Shape;569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08244" y="3122345"/>
            <a:ext cx="2585912" cy="359974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Legende mit Linie 1 10"/>
          <p:cNvSpPr/>
          <p:nvPr/>
        </p:nvSpPr>
        <p:spPr>
          <a:xfrm>
            <a:off x="8699500" y="1350838"/>
            <a:ext cx="3276600" cy="1569783"/>
          </a:xfrm>
          <a:prstGeom prst="borderCallout1">
            <a:avLst>
              <a:gd name="adj1" fmla="val 102363"/>
              <a:gd name="adj2" fmla="val 30378"/>
              <a:gd name="adj3" fmla="val 110110"/>
              <a:gd name="adj4" fmla="val 2758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Die Drehzahl wird mit einem kleinen Schraubenzieher eingestellt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51702" y="5780010"/>
            <a:ext cx="7221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478974" y="4026090"/>
            <a:ext cx="668740" cy="43672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 rot="20589623">
            <a:off x="5135139" y="4522490"/>
            <a:ext cx="2913797" cy="427558"/>
            <a:chOff x="3480179" y="814388"/>
            <a:chExt cx="2913797" cy="427558"/>
          </a:xfrm>
        </p:grpSpPr>
        <p:sp>
          <p:nvSpPr>
            <p:cNvPr id="4" name="Rechteck 3"/>
            <p:cNvSpPr/>
            <p:nvPr/>
          </p:nvSpPr>
          <p:spPr>
            <a:xfrm>
              <a:off x="3480179" y="814388"/>
              <a:ext cx="1228820" cy="427558"/>
            </a:xfrm>
            <a:prstGeom prst="rect">
              <a:avLst/>
            </a:prstGeom>
            <a:pattFill prst="dkHorz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/>
            <p:cNvSpPr/>
            <p:nvPr/>
          </p:nvSpPr>
          <p:spPr>
            <a:xfrm>
              <a:off x="4708999" y="982245"/>
              <a:ext cx="1282368" cy="105593"/>
            </a:xfrm>
            <a:prstGeom prst="rect">
              <a:avLst/>
            </a:prstGeom>
            <a:gradFill>
              <a:gsLst>
                <a:gs pos="0">
                  <a:schemeClr val="bg2">
                    <a:lumMod val="50000"/>
                  </a:schemeClr>
                </a:gs>
                <a:gs pos="45000">
                  <a:schemeClr val="bg2">
                    <a:lumMod val="25000"/>
                  </a:schemeClr>
                </a:gs>
                <a:gs pos="73000">
                  <a:schemeClr val="bg2">
                    <a:lumMod val="75000"/>
                  </a:schemeClr>
                </a:gs>
                <a:gs pos="100000">
                  <a:schemeClr val="bg2">
                    <a:lumMod val="90000"/>
                  </a:schemeClr>
                </a:gs>
              </a:gsLst>
              <a:lin ang="5400000" scaled="1"/>
            </a:gradFill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5991367" y="941696"/>
              <a:ext cx="402609" cy="184244"/>
            </a:xfrm>
            <a:custGeom>
              <a:avLst/>
              <a:gdLst>
                <a:gd name="connsiteX0" fmla="*/ 0 w 402609"/>
                <a:gd name="connsiteY0" fmla="*/ 34119 h 184244"/>
                <a:gd name="connsiteX1" fmla="*/ 238836 w 402609"/>
                <a:gd name="connsiteY1" fmla="*/ 0 h 184244"/>
                <a:gd name="connsiteX2" fmla="*/ 395785 w 402609"/>
                <a:gd name="connsiteY2" fmla="*/ 34119 h 184244"/>
                <a:gd name="connsiteX3" fmla="*/ 402609 w 402609"/>
                <a:gd name="connsiteY3" fmla="*/ 136477 h 184244"/>
                <a:gd name="connsiteX4" fmla="*/ 232012 w 402609"/>
                <a:gd name="connsiteY4" fmla="*/ 184244 h 184244"/>
                <a:gd name="connsiteX5" fmla="*/ 0 w 402609"/>
                <a:gd name="connsiteY5" fmla="*/ 143301 h 184244"/>
                <a:gd name="connsiteX6" fmla="*/ 0 w 402609"/>
                <a:gd name="connsiteY6" fmla="*/ 34119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609" h="184244">
                  <a:moveTo>
                    <a:pt x="0" y="34119"/>
                  </a:moveTo>
                  <a:lnTo>
                    <a:pt x="238836" y="0"/>
                  </a:lnTo>
                  <a:lnTo>
                    <a:pt x="395785" y="34119"/>
                  </a:lnTo>
                  <a:lnTo>
                    <a:pt x="402609" y="136477"/>
                  </a:lnTo>
                  <a:lnTo>
                    <a:pt x="232012" y="184244"/>
                  </a:lnTo>
                  <a:lnTo>
                    <a:pt x="0" y="143301"/>
                  </a:lnTo>
                  <a:lnTo>
                    <a:pt x="0" y="3411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180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73"/>
    </mc:Choice>
    <mc:Fallback>
      <p:transition spd="slow" advTm="6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348044" y="2475470"/>
            <a:ext cx="1672281" cy="81554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pic>
        <p:nvPicPr>
          <p:cNvPr id="10" name="Google Shape;569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08244" y="3122345"/>
            <a:ext cx="2585912" cy="359974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Legende mit Linie 1 10"/>
          <p:cNvSpPr/>
          <p:nvPr/>
        </p:nvSpPr>
        <p:spPr>
          <a:xfrm>
            <a:off x="8699500" y="1350838"/>
            <a:ext cx="3276600" cy="1569783"/>
          </a:xfrm>
          <a:prstGeom prst="borderCallout1">
            <a:avLst>
              <a:gd name="adj1" fmla="val 102363"/>
              <a:gd name="adj2" fmla="val 30378"/>
              <a:gd name="adj3" fmla="val 110110"/>
              <a:gd name="adj4" fmla="val 2758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Die </a:t>
            </a:r>
            <a:r>
              <a:rPr lang="de-DE" sz="2400" dirty="0">
                <a:solidFill>
                  <a:srgbClr val="FF0000"/>
                </a:solidFill>
              </a:rPr>
              <a:t>E</a:t>
            </a:r>
            <a:r>
              <a:rPr lang="de-DE" sz="2400" dirty="0" smtClean="0">
                <a:solidFill>
                  <a:srgbClr val="FF0000"/>
                </a:solidFill>
              </a:rPr>
              <a:t>instellung des </a:t>
            </a:r>
            <a:r>
              <a:rPr lang="de-DE" sz="2400" dirty="0" err="1" smtClean="0">
                <a:solidFill>
                  <a:srgbClr val="FF0000"/>
                </a:solidFill>
              </a:rPr>
              <a:t>Potis</a:t>
            </a:r>
            <a:r>
              <a:rPr lang="de-DE" sz="2400" dirty="0" smtClean="0">
                <a:solidFill>
                  <a:srgbClr val="FF0000"/>
                </a:solidFill>
              </a:rPr>
              <a:t> verändert einen Zahlenwert von 0 bis 4095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51702" y="5780010"/>
            <a:ext cx="7221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478974" y="4026090"/>
            <a:ext cx="668740" cy="43672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 rot="20589623">
            <a:off x="5135139" y="4522490"/>
            <a:ext cx="2913797" cy="427558"/>
            <a:chOff x="3480179" y="814388"/>
            <a:chExt cx="2913797" cy="427558"/>
          </a:xfrm>
        </p:grpSpPr>
        <p:sp>
          <p:nvSpPr>
            <p:cNvPr id="4" name="Rechteck 3"/>
            <p:cNvSpPr/>
            <p:nvPr/>
          </p:nvSpPr>
          <p:spPr>
            <a:xfrm>
              <a:off x="3480179" y="814388"/>
              <a:ext cx="1228820" cy="427558"/>
            </a:xfrm>
            <a:prstGeom prst="rect">
              <a:avLst/>
            </a:prstGeom>
            <a:pattFill prst="dkHorz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/>
            <p:cNvSpPr/>
            <p:nvPr/>
          </p:nvSpPr>
          <p:spPr>
            <a:xfrm>
              <a:off x="4708999" y="982245"/>
              <a:ext cx="1282368" cy="105593"/>
            </a:xfrm>
            <a:prstGeom prst="rect">
              <a:avLst/>
            </a:prstGeom>
            <a:gradFill>
              <a:gsLst>
                <a:gs pos="0">
                  <a:schemeClr val="bg2">
                    <a:lumMod val="50000"/>
                  </a:schemeClr>
                </a:gs>
                <a:gs pos="45000">
                  <a:schemeClr val="bg2">
                    <a:lumMod val="25000"/>
                  </a:schemeClr>
                </a:gs>
                <a:gs pos="73000">
                  <a:schemeClr val="bg2">
                    <a:lumMod val="75000"/>
                  </a:schemeClr>
                </a:gs>
                <a:gs pos="100000">
                  <a:schemeClr val="bg2">
                    <a:lumMod val="90000"/>
                  </a:schemeClr>
                </a:gs>
              </a:gsLst>
              <a:lin ang="5400000" scaled="1"/>
            </a:gradFill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5991367" y="941696"/>
              <a:ext cx="402609" cy="184244"/>
            </a:xfrm>
            <a:custGeom>
              <a:avLst/>
              <a:gdLst>
                <a:gd name="connsiteX0" fmla="*/ 0 w 402609"/>
                <a:gd name="connsiteY0" fmla="*/ 34119 h 184244"/>
                <a:gd name="connsiteX1" fmla="*/ 238836 w 402609"/>
                <a:gd name="connsiteY1" fmla="*/ 0 h 184244"/>
                <a:gd name="connsiteX2" fmla="*/ 395785 w 402609"/>
                <a:gd name="connsiteY2" fmla="*/ 34119 h 184244"/>
                <a:gd name="connsiteX3" fmla="*/ 402609 w 402609"/>
                <a:gd name="connsiteY3" fmla="*/ 136477 h 184244"/>
                <a:gd name="connsiteX4" fmla="*/ 232012 w 402609"/>
                <a:gd name="connsiteY4" fmla="*/ 184244 h 184244"/>
                <a:gd name="connsiteX5" fmla="*/ 0 w 402609"/>
                <a:gd name="connsiteY5" fmla="*/ 143301 h 184244"/>
                <a:gd name="connsiteX6" fmla="*/ 0 w 402609"/>
                <a:gd name="connsiteY6" fmla="*/ 34119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609" h="184244">
                  <a:moveTo>
                    <a:pt x="0" y="34119"/>
                  </a:moveTo>
                  <a:lnTo>
                    <a:pt x="238836" y="0"/>
                  </a:lnTo>
                  <a:lnTo>
                    <a:pt x="395785" y="34119"/>
                  </a:lnTo>
                  <a:lnTo>
                    <a:pt x="402609" y="136477"/>
                  </a:lnTo>
                  <a:lnTo>
                    <a:pt x="232012" y="184244"/>
                  </a:lnTo>
                  <a:lnTo>
                    <a:pt x="0" y="143301"/>
                  </a:lnTo>
                  <a:lnTo>
                    <a:pt x="0" y="3411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Rechteck 17"/>
          <p:cNvSpPr/>
          <p:nvPr/>
        </p:nvSpPr>
        <p:spPr>
          <a:xfrm>
            <a:off x="2677297" y="1350838"/>
            <a:ext cx="1886465" cy="32468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2735333" y="2698577"/>
            <a:ext cx="160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R0=0 .. 4095</a:t>
            </a:r>
            <a:endParaRPr lang="de-DE" dirty="0"/>
          </a:p>
        </p:txBody>
      </p:sp>
      <p:cxnSp>
        <p:nvCxnSpPr>
          <p:cNvPr id="22" name="Gerader Verbinder 21"/>
          <p:cNvCxnSpPr>
            <a:stCxn id="17" idx="3"/>
            <a:endCxn id="20" idx="1"/>
          </p:cNvCxnSpPr>
          <p:nvPr/>
        </p:nvCxnSpPr>
        <p:spPr>
          <a:xfrm>
            <a:off x="2020325" y="2883243"/>
            <a:ext cx="71500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2050987" y="2533988"/>
            <a:ext cx="712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PA0</a:t>
            </a:r>
            <a:endParaRPr lang="de-DE" dirty="0"/>
          </a:p>
        </p:txBody>
      </p:sp>
      <p:sp>
        <p:nvSpPr>
          <p:cNvPr id="15" name="Ellipse 14"/>
          <p:cNvSpPr/>
          <p:nvPr/>
        </p:nvSpPr>
        <p:spPr>
          <a:xfrm>
            <a:off x="432196" y="2629866"/>
            <a:ext cx="556162" cy="520443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 rot="2503412">
            <a:off x="455863" y="2834889"/>
            <a:ext cx="508828" cy="126168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Bogen 23"/>
          <p:cNvSpPr/>
          <p:nvPr/>
        </p:nvSpPr>
        <p:spPr>
          <a:xfrm>
            <a:off x="309530" y="2510055"/>
            <a:ext cx="840145" cy="746373"/>
          </a:xfrm>
          <a:prstGeom prst="arc">
            <a:avLst>
              <a:gd name="adj1" fmla="val 13136779"/>
              <a:gd name="adj2" fmla="val 2358631"/>
            </a:avLst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9697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901"/>
    </mc:Choice>
    <mc:Fallback>
      <p:transition spd="slow" advTm="30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171" name="Gruppieren 170"/>
          <p:cNvGrpSpPr/>
          <p:nvPr/>
        </p:nvGrpSpPr>
        <p:grpSpPr>
          <a:xfrm>
            <a:off x="579322" y="814388"/>
            <a:ext cx="5351715" cy="5927606"/>
            <a:chOff x="579323" y="814388"/>
            <a:chExt cx="4085146" cy="4979278"/>
          </a:xfrm>
        </p:grpSpPr>
        <p:cxnSp>
          <p:nvCxnSpPr>
            <p:cNvPr id="13" name="Gerader Verbinder 12"/>
            <p:cNvCxnSpPr/>
            <p:nvPr/>
          </p:nvCxnSpPr>
          <p:spPr>
            <a:xfrm>
              <a:off x="1332707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>
              <a:off x="1420480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>
              <a:off x="1522881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/>
            <p:nvPr/>
          </p:nvCxnSpPr>
          <p:spPr>
            <a:xfrm>
              <a:off x="1596025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/>
            <p:cNvCxnSpPr/>
            <p:nvPr/>
          </p:nvCxnSpPr>
          <p:spPr>
            <a:xfrm>
              <a:off x="1683798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9"/>
            <p:cNvGrpSpPr>
              <a:grpSpLocks/>
            </p:cNvGrpSpPr>
            <p:nvPr/>
          </p:nvGrpSpPr>
          <p:grpSpPr bwMode="auto">
            <a:xfrm>
              <a:off x="579323" y="814388"/>
              <a:ext cx="4085146" cy="2579966"/>
              <a:chOff x="1636" y="10456"/>
              <a:chExt cx="9001" cy="5124"/>
            </a:xfrm>
          </p:grpSpPr>
          <p:pic>
            <p:nvPicPr>
              <p:cNvPr id="167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" y="10456"/>
                <a:ext cx="8556" cy="51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8" name="Group 4"/>
              <p:cNvGrpSpPr>
                <a:grpSpLocks/>
              </p:cNvGrpSpPr>
              <p:nvPr/>
            </p:nvGrpSpPr>
            <p:grpSpPr bwMode="auto">
              <a:xfrm>
                <a:off x="1636" y="11860"/>
                <a:ext cx="5521" cy="1796"/>
                <a:chOff x="396" y="9081"/>
                <a:chExt cx="5521" cy="1796"/>
              </a:xfrm>
            </p:grpSpPr>
            <p:sp>
              <p:nvSpPr>
                <p:cNvPr id="169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5298" y="9081"/>
                  <a:ext cx="619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LED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396" y="10601"/>
                  <a:ext cx="865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Taste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0" name="Rechteck 69"/>
            <p:cNvSpPr/>
            <p:nvPr/>
          </p:nvSpPr>
          <p:spPr>
            <a:xfrm>
              <a:off x="579323" y="3655107"/>
              <a:ext cx="1462474" cy="12304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1" name="Rechteck 70"/>
            <p:cNvSpPr/>
            <p:nvPr/>
          </p:nvSpPr>
          <p:spPr>
            <a:xfrm>
              <a:off x="1164476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1376593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1596025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1815457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5" name="Textfeld 165"/>
            <p:cNvSpPr txBox="1"/>
            <p:nvPr/>
          </p:nvSpPr>
          <p:spPr>
            <a:xfrm>
              <a:off x="1098646" y="357155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IN4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feld 166"/>
            <p:cNvSpPr txBox="1"/>
            <p:nvPr/>
          </p:nvSpPr>
          <p:spPr>
            <a:xfrm>
              <a:off x="1296135" y="3579152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IN3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feld 167"/>
            <p:cNvSpPr txBox="1"/>
            <p:nvPr/>
          </p:nvSpPr>
          <p:spPr>
            <a:xfrm>
              <a:off x="1530196" y="360193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IN2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feld 168"/>
            <p:cNvSpPr txBox="1"/>
            <p:nvPr/>
          </p:nvSpPr>
          <p:spPr>
            <a:xfrm>
              <a:off x="1756942" y="3594343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IN1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1098646" y="4126028"/>
              <a:ext cx="815124" cy="3174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0" name="Rechteck 79"/>
            <p:cNvSpPr/>
            <p:nvPr/>
          </p:nvSpPr>
          <p:spPr>
            <a:xfrm>
              <a:off x="1098646" y="4558972"/>
              <a:ext cx="768012" cy="6835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1" name="Ellipse 80"/>
            <p:cNvSpPr/>
            <p:nvPr/>
          </p:nvSpPr>
          <p:spPr>
            <a:xfrm>
              <a:off x="1142532" y="5075466"/>
              <a:ext cx="658296" cy="6835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 rot="16200000">
              <a:off x="870033" y="4211397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3" name="Rechteck 82"/>
            <p:cNvSpPr/>
            <p:nvPr/>
          </p:nvSpPr>
          <p:spPr>
            <a:xfrm rot="16200000">
              <a:off x="870033" y="3983531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4" name="Textfeld 187"/>
            <p:cNvSpPr txBox="1"/>
            <p:nvPr/>
          </p:nvSpPr>
          <p:spPr>
            <a:xfrm>
              <a:off x="615896" y="395892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-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feld 186"/>
            <p:cNvSpPr txBox="1"/>
            <p:nvPr/>
          </p:nvSpPr>
          <p:spPr>
            <a:xfrm>
              <a:off x="615896" y="417919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echteck 85"/>
            <p:cNvSpPr/>
            <p:nvPr/>
          </p:nvSpPr>
          <p:spPr>
            <a:xfrm rot="16200000">
              <a:off x="870033" y="443926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7" name="Rechteck 86"/>
            <p:cNvSpPr/>
            <p:nvPr/>
          </p:nvSpPr>
          <p:spPr>
            <a:xfrm rot="16200000">
              <a:off x="870033" y="465953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1844715" y="3191781"/>
              <a:ext cx="95088" cy="774742"/>
            </a:xfrm>
            <a:custGeom>
              <a:avLst/>
              <a:gdLst>
                <a:gd name="connsiteX0" fmla="*/ 14631 w 95098"/>
                <a:gd name="connsiteY0" fmla="*/ 746151 h 746151"/>
                <a:gd name="connsiteX1" fmla="*/ 95098 w 95098"/>
                <a:gd name="connsiteY1" fmla="*/ 665684 h 746151"/>
                <a:gd name="connsiteX2" fmla="*/ 95098 w 95098"/>
                <a:gd name="connsiteY2" fmla="*/ 0 h 746151"/>
                <a:gd name="connsiteX3" fmla="*/ 0 w 95098"/>
                <a:gd name="connsiteY3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98" h="746151">
                  <a:moveTo>
                    <a:pt x="14631" y="746151"/>
                  </a:moveTo>
                  <a:lnTo>
                    <a:pt x="95098" y="665684"/>
                  </a:lnTo>
                  <a:lnTo>
                    <a:pt x="9509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0" name="Freihandform 99"/>
            <p:cNvSpPr/>
            <p:nvPr/>
          </p:nvSpPr>
          <p:spPr>
            <a:xfrm>
              <a:off x="1215676" y="3191781"/>
              <a:ext cx="80458" cy="774742"/>
            </a:xfrm>
            <a:custGeom>
              <a:avLst/>
              <a:gdLst>
                <a:gd name="connsiteX0" fmla="*/ 0 w 80467"/>
                <a:gd name="connsiteY0" fmla="*/ 746151 h 746151"/>
                <a:gd name="connsiteX1" fmla="*/ 80467 w 80467"/>
                <a:gd name="connsiteY1" fmla="*/ 665684 h 746151"/>
                <a:gd name="connsiteX2" fmla="*/ 80467 w 80467"/>
                <a:gd name="connsiteY2" fmla="*/ 153620 h 746151"/>
                <a:gd name="connsiteX3" fmla="*/ 29261 w 80467"/>
                <a:gd name="connsiteY3" fmla="*/ 153620 h 746151"/>
                <a:gd name="connsiteX4" fmla="*/ 29261 w 80467"/>
                <a:gd name="connsiteY4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67" h="746151">
                  <a:moveTo>
                    <a:pt x="0" y="746151"/>
                  </a:moveTo>
                  <a:lnTo>
                    <a:pt x="80467" y="665684"/>
                  </a:lnTo>
                  <a:lnTo>
                    <a:pt x="80467" y="153620"/>
                  </a:lnTo>
                  <a:lnTo>
                    <a:pt x="29261" y="153620"/>
                  </a:lnTo>
                  <a:lnTo>
                    <a:pt x="29261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1" name="Freihandform 100"/>
            <p:cNvSpPr/>
            <p:nvPr/>
          </p:nvSpPr>
          <p:spPr>
            <a:xfrm>
              <a:off x="689040" y="2151197"/>
              <a:ext cx="248689" cy="1876089"/>
            </a:xfrm>
            <a:custGeom>
              <a:avLst/>
              <a:gdLst>
                <a:gd name="connsiteX0" fmla="*/ 248716 w 248716"/>
                <a:gd name="connsiteY0" fmla="*/ 1806854 h 1806854"/>
                <a:gd name="connsiteX1" fmla="*/ 0 w 248716"/>
                <a:gd name="connsiteY1" fmla="*/ 1558138 h 1806854"/>
                <a:gd name="connsiteX2" fmla="*/ 0 w 248716"/>
                <a:gd name="connsiteY2" fmla="*/ 14630 h 1806854"/>
                <a:gd name="connsiteX3" fmla="*/ 0 w 248716"/>
                <a:gd name="connsiteY3" fmla="*/ 14630 h 1806854"/>
                <a:gd name="connsiteX4" fmla="*/ 14630 w 248716"/>
                <a:gd name="connsiteY4" fmla="*/ 0 h 1806854"/>
                <a:gd name="connsiteX5" fmla="*/ 219456 w 248716"/>
                <a:gd name="connsiteY5" fmla="*/ 0 h 18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16" h="1806854">
                  <a:moveTo>
                    <a:pt x="248716" y="1806854"/>
                  </a:moveTo>
                  <a:lnTo>
                    <a:pt x="0" y="1558138"/>
                  </a:lnTo>
                  <a:lnTo>
                    <a:pt x="0" y="14630"/>
                  </a:lnTo>
                  <a:lnTo>
                    <a:pt x="0" y="14630"/>
                  </a:lnTo>
                  <a:lnTo>
                    <a:pt x="14630" y="0"/>
                  </a:lnTo>
                  <a:lnTo>
                    <a:pt x="21945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2" name="Freihandform 101"/>
            <p:cNvSpPr/>
            <p:nvPr/>
          </p:nvSpPr>
          <p:spPr>
            <a:xfrm>
              <a:off x="747554" y="2019870"/>
              <a:ext cx="1515789" cy="3773796"/>
            </a:xfrm>
            <a:custGeom>
              <a:avLst/>
              <a:gdLst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3767328 w 4389120"/>
                <a:gd name="connsiteY6" fmla="*/ 0 h 4447641"/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1385536 w 4389120"/>
                <a:gd name="connsiteY6" fmla="*/ 601715 h 4447641"/>
                <a:gd name="connsiteX0" fmla="*/ 182880 w 4389120"/>
                <a:gd name="connsiteY0" fmla="*/ 2141485 h 3845926"/>
                <a:gd name="connsiteX1" fmla="*/ 0 w 4389120"/>
                <a:gd name="connsiteY1" fmla="*/ 2324365 h 3845926"/>
                <a:gd name="connsiteX2" fmla="*/ 0 w 4389120"/>
                <a:gd name="connsiteY2" fmla="*/ 3845926 h 3845926"/>
                <a:gd name="connsiteX3" fmla="*/ 124359 w 4389120"/>
                <a:gd name="connsiteY3" fmla="*/ 3845926 h 3845926"/>
                <a:gd name="connsiteX4" fmla="*/ 4389120 w 4389120"/>
                <a:gd name="connsiteY4" fmla="*/ 3845926 h 3845926"/>
                <a:gd name="connsiteX5" fmla="*/ 1475006 w 4389120"/>
                <a:gd name="connsiteY5" fmla="*/ 0 h 3845926"/>
                <a:gd name="connsiteX6" fmla="*/ 1385536 w 4389120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845926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617012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617013"/>
                <a:gd name="connsiteX1" fmla="*/ 0 w 1515954"/>
                <a:gd name="connsiteY1" fmla="*/ 2324365 h 3617013"/>
                <a:gd name="connsiteX2" fmla="*/ 0 w 1515954"/>
                <a:gd name="connsiteY2" fmla="*/ 3617012 h 3617013"/>
                <a:gd name="connsiteX3" fmla="*/ 226728 w 1515954"/>
                <a:gd name="connsiteY3" fmla="*/ 3617013 h 3617013"/>
                <a:gd name="connsiteX4" fmla="*/ 1515954 w 1515954"/>
                <a:gd name="connsiteY4" fmla="*/ 3603931 h 3617013"/>
                <a:gd name="connsiteX5" fmla="*/ 1475006 w 1515954"/>
                <a:gd name="connsiteY5" fmla="*/ 0 h 3617013"/>
                <a:gd name="connsiteX6" fmla="*/ 1385536 w 1515954"/>
                <a:gd name="connsiteY6" fmla="*/ 0 h 361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954" h="3617013">
                  <a:moveTo>
                    <a:pt x="182880" y="2141485"/>
                  </a:moveTo>
                  <a:lnTo>
                    <a:pt x="0" y="2324365"/>
                  </a:lnTo>
                  <a:lnTo>
                    <a:pt x="0" y="3617012"/>
                  </a:lnTo>
                  <a:lnTo>
                    <a:pt x="226728" y="3617013"/>
                  </a:lnTo>
                  <a:lnTo>
                    <a:pt x="1515954" y="3603931"/>
                  </a:lnTo>
                  <a:lnTo>
                    <a:pt x="1475006" y="0"/>
                  </a:lnTo>
                  <a:lnTo>
                    <a:pt x="138553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328623"/>
              </p:ext>
            </p:extLst>
          </p:nvPr>
        </p:nvGraphicFramePr>
        <p:xfrm>
          <a:off x="6774941" y="1368091"/>
          <a:ext cx="5417057" cy="35227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119"/>
                <a:gridCol w="270493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solidFill>
                            <a:schemeClr val="tx1"/>
                          </a:solidFill>
                          <a:effectLst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Schrittmotor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38 PC0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IN1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36 PC1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IN2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94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35 PC2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IN3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37 PC3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IN4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CN7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18 +5V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19 GND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MulitFunctionshield</a:t>
                      </a:r>
                      <a:endParaRPr lang="de-DE" sz="2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CN8</a:t>
                      </a:r>
                      <a:r>
                        <a:rPr lang="de-DE" sz="2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Pin1 PA0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Poti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PA0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6774941" y="847486"/>
            <a:ext cx="520115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Anschlussbelegung und Konfiguration: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7323908" y="5298878"/>
            <a:ext cx="4804712" cy="1001455"/>
          </a:xfrm>
          <a:prstGeom prst="borderCallout1">
            <a:avLst>
              <a:gd name="adj1" fmla="val 39675"/>
              <a:gd name="adj2" fmla="val 388"/>
              <a:gd name="adj3" fmla="val -27830"/>
              <a:gd name="adj4" fmla="val -1359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Der Anschluss erfolgt einfach durch Aufstecken des Multifunctionshield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71946" y="362332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Textfeld 172"/>
          <p:cNvSpPr txBox="1"/>
          <p:nvPr/>
        </p:nvSpPr>
        <p:spPr>
          <a:xfrm>
            <a:off x="2957938" y="6172701"/>
            <a:ext cx="7221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174" name="Grafik 17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9" t="22422" r="41515" b="13690"/>
          <a:stretch/>
        </p:blipFill>
        <p:spPr>
          <a:xfrm rot="5400000">
            <a:off x="1509510" y="683365"/>
            <a:ext cx="3746309" cy="2890274"/>
          </a:xfrm>
          <a:prstGeom prst="rect">
            <a:avLst/>
          </a:prstGeom>
        </p:spPr>
      </p:pic>
      <p:sp>
        <p:nvSpPr>
          <p:cNvPr id="8" name="Freihandform 7"/>
          <p:cNvSpPr/>
          <p:nvPr/>
        </p:nvSpPr>
        <p:spPr>
          <a:xfrm>
            <a:off x="873211" y="3501081"/>
            <a:ext cx="823784" cy="1194487"/>
          </a:xfrm>
          <a:custGeom>
            <a:avLst/>
            <a:gdLst>
              <a:gd name="connsiteX0" fmla="*/ 823784 w 823784"/>
              <a:gd name="connsiteY0" fmla="*/ 1062681 h 1194487"/>
              <a:gd name="connsiteX1" fmla="*/ 650789 w 823784"/>
              <a:gd name="connsiteY1" fmla="*/ 1194487 h 1194487"/>
              <a:gd name="connsiteX2" fmla="*/ 387178 w 823784"/>
              <a:gd name="connsiteY2" fmla="*/ 1194487 h 1194487"/>
              <a:gd name="connsiteX3" fmla="*/ 0 w 823784"/>
              <a:gd name="connsiteY3" fmla="*/ 807309 h 1194487"/>
              <a:gd name="connsiteX4" fmla="*/ 0 w 823784"/>
              <a:gd name="connsiteY4" fmla="*/ 0 h 1194487"/>
              <a:gd name="connsiteX5" fmla="*/ 172994 w 823784"/>
              <a:gd name="connsiteY5" fmla="*/ 0 h 1194487"/>
              <a:gd name="connsiteX6" fmla="*/ 172994 w 823784"/>
              <a:gd name="connsiteY6" fmla="*/ 0 h 119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3784" h="1194487">
                <a:moveTo>
                  <a:pt x="823784" y="1062681"/>
                </a:moveTo>
                <a:lnTo>
                  <a:pt x="650789" y="1194487"/>
                </a:lnTo>
                <a:lnTo>
                  <a:pt x="387178" y="1194487"/>
                </a:lnTo>
                <a:lnTo>
                  <a:pt x="0" y="807309"/>
                </a:lnTo>
                <a:lnTo>
                  <a:pt x="0" y="0"/>
                </a:lnTo>
                <a:lnTo>
                  <a:pt x="172994" y="0"/>
                </a:lnTo>
                <a:lnTo>
                  <a:pt x="172994" y="0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968843" y="3978876"/>
            <a:ext cx="131806" cy="593124"/>
          </a:xfrm>
          <a:custGeom>
            <a:avLst/>
            <a:gdLst>
              <a:gd name="connsiteX0" fmla="*/ 0 w 131806"/>
              <a:gd name="connsiteY0" fmla="*/ 593124 h 593124"/>
              <a:gd name="connsiteX1" fmla="*/ 131806 w 131806"/>
              <a:gd name="connsiteY1" fmla="*/ 461318 h 593124"/>
              <a:gd name="connsiteX2" fmla="*/ 131806 w 131806"/>
              <a:gd name="connsiteY2" fmla="*/ 0 h 593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806" h="593124">
                <a:moveTo>
                  <a:pt x="0" y="593124"/>
                </a:moveTo>
                <a:lnTo>
                  <a:pt x="131806" y="461318"/>
                </a:lnTo>
                <a:lnTo>
                  <a:pt x="131806" y="0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140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841"/>
    </mc:Choice>
    <mc:Fallback>
      <p:transition spd="slow" advTm="28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289" y="407193"/>
            <a:ext cx="4887544" cy="637833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983692" y="1338514"/>
            <a:ext cx="4804712" cy="1001455"/>
          </a:xfrm>
          <a:prstGeom prst="borderCallout1">
            <a:avLst>
              <a:gd name="adj1" fmla="val 101254"/>
              <a:gd name="adj2" fmla="val 86029"/>
              <a:gd name="adj3" fmla="val 239721"/>
              <a:gd name="adj4" fmla="val 11121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PA0 als ADC_IN0 konfigurieren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0813" y="4159766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Textfeld 172"/>
          <p:cNvSpPr txBox="1"/>
          <p:nvPr/>
        </p:nvSpPr>
        <p:spPr>
          <a:xfrm>
            <a:off x="0" y="5694236"/>
            <a:ext cx="44061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</a:t>
            </a:r>
          </a:p>
          <a:p>
            <a:r>
              <a:rPr lang="de-DE" sz="3200" dirty="0" smtClean="0">
                <a:solidFill>
                  <a:srgbClr val="FF0000"/>
                </a:solidFill>
              </a:rPr>
              <a:t>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8048847" y="6283842"/>
            <a:ext cx="1871330" cy="42530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/>
          <p:cNvSpPr/>
          <p:nvPr/>
        </p:nvSpPr>
        <p:spPr>
          <a:xfrm>
            <a:off x="9454060" y="1266244"/>
            <a:ext cx="2326813" cy="42530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20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932"/>
    </mc:Choice>
    <mc:Fallback>
      <p:transition spd="slow" advTm="24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862" y="771525"/>
            <a:ext cx="9058275" cy="5314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37067" y="274241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Textfeld 172"/>
          <p:cNvSpPr txBox="1"/>
          <p:nvPr/>
        </p:nvSpPr>
        <p:spPr>
          <a:xfrm>
            <a:off x="0" y="5694236"/>
            <a:ext cx="44061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</a:t>
            </a:r>
          </a:p>
          <a:p>
            <a:r>
              <a:rPr lang="de-DE" sz="3200" dirty="0" smtClean="0">
                <a:solidFill>
                  <a:srgbClr val="FF0000"/>
                </a:solidFill>
              </a:rPr>
              <a:t>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17"/>
    </mc:Choice>
    <mc:Fallback>
      <p:transition spd="slow" advTm="21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40014" y="274241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Textfeld 172"/>
          <p:cNvSpPr txBox="1"/>
          <p:nvPr/>
        </p:nvSpPr>
        <p:spPr>
          <a:xfrm>
            <a:off x="0" y="5694236"/>
            <a:ext cx="44061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Analoge </a:t>
            </a:r>
          </a:p>
          <a:p>
            <a:r>
              <a:rPr lang="de-DE" sz="3200" dirty="0" smtClean="0">
                <a:solidFill>
                  <a:srgbClr val="FF0000"/>
                </a:solidFill>
              </a:rPr>
              <a:t>Geschwindigkeitsvorgabe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983692" y="1338514"/>
            <a:ext cx="2705806" cy="1001455"/>
          </a:xfrm>
          <a:prstGeom prst="borderCallout1">
            <a:avLst>
              <a:gd name="adj1" fmla="val 100565"/>
              <a:gd name="adj2" fmla="val 52490"/>
              <a:gd name="adj3" fmla="val 132574"/>
              <a:gd name="adj4" fmla="val 59131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Aus der Formelsammlung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4145" y="814387"/>
            <a:ext cx="8096250" cy="4661379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8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078"/>
    </mc:Choice>
    <mc:Fallback>
      <p:transition spd="slow" advTm="410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ot="0" spcFirstLastPara="0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Breitbild</PresentationFormat>
  <Paragraphs>80</Paragraphs>
  <Slides>10</Slides>
  <Notes>0</Notes>
  <HiddenSlides>0</HiddenSlides>
  <MMClips>10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65</cp:revision>
  <dcterms:created xsi:type="dcterms:W3CDTF">2021-01-21T20:31:51Z</dcterms:created>
  <dcterms:modified xsi:type="dcterms:W3CDTF">2021-03-10T13:54:57Z</dcterms:modified>
</cp:coreProperties>
</file>